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CA79D6-3CA0-4AA6-B732-A278D6A5E49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CC7837-87BA-4967-A8DA-34D16416CCD1}">
      <dgm:prSet phldrT="[Text]"/>
      <dgm:spPr/>
      <dgm:t>
        <a:bodyPr/>
        <a:lstStyle/>
        <a:p>
          <a:r>
            <a:rPr lang="en-US" dirty="0" smtClean="0"/>
            <a:t>End users</a:t>
          </a:r>
          <a:endParaRPr lang="en-US" dirty="0"/>
        </a:p>
      </dgm:t>
    </dgm:pt>
    <dgm:pt modelId="{1B07277A-4592-4C70-BDDD-19006BD0F7F0}" type="parTrans" cxnId="{1725C86C-302E-4107-A38F-E92F08AA4635}">
      <dgm:prSet/>
      <dgm:spPr/>
      <dgm:t>
        <a:bodyPr/>
        <a:lstStyle/>
        <a:p>
          <a:endParaRPr lang="en-US"/>
        </a:p>
      </dgm:t>
    </dgm:pt>
    <dgm:pt modelId="{7EC07A24-E27F-4E0E-B53E-C0B8CB3F8C0F}" type="sibTrans" cxnId="{1725C86C-302E-4107-A38F-E92F08AA4635}">
      <dgm:prSet/>
      <dgm:spPr/>
      <dgm:t>
        <a:bodyPr/>
        <a:lstStyle/>
        <a:p>
          <a:endParaRPr lang="en-US"/>
        </a:p>
      </dgm:t>
    </dgm:pt>
    <dgm:pt modelId="{234CF70D-698D-4D80-B65A-C4B7834A6F4A}">
      <dgm:prSet phldrT="[Text]"/>
      <dgm:spPr/>
      <dgm:t>
        <a:bodyPr/>
        <a:lstStyle/>
        <a:p>
          <a:r>
            <a:rPr lang="en-US" dirty="0" smtClean="0"/>
            <a:t>Individual Consumers</a:t>
          </a:r>
          <a:endParaRPr lang="en-US" dirty="0"/>
        </a:p>
      </dgm:t>
    </dgm:pt>
    <dgm:pt modelId="{F2C93F0E-2F14-4F52-A98A-CEEE3787C837}" type="parTrans" cxnId="{EAFE5D80-DD8D-4C96-9910-AEC56B9E47BD}">
      <dgm:prSet/>
      <dgm:spPr/>
      <dgm:t>
        <a:bodyPr/>
        <a:lstStyle/>
        <a:p>
          <a:endParaRPr lang="en-US"/>
        </a:p>
      </dgm:t>
    </dgm:pt>
    <dgm:pt modelId="{8E23B7E7-B429-415E-9AC7-C2728E81E0F7}" type="sibTrans" cxnId="{EAFE5D80-DD8D-4C96-9910-AEC56B9E47BD}">
      <dgm:prSet/>
      <dgm:spPr/>
      <dgm:t>
        <a:bodyPr/>
        <a:lstStyle/>
        <a:p>
          <a:endParaRPr lang="en-US"/>
        </a:p>
      </dgm:t>
    </dgm:pt>
    <dgm:pt modelId="{2FC36313-512B-4F01-8952-8E2B60358B6A}">
      <dgm:prSet phldrT="[Text]"/>
      <dgm:spPr/>
      <dgm:t>
        <a:bodyPr/>
        <a:lstStyle/>
        <a:p>
          <a:r>
            <a:rPr lang="en-US" dirty="0" smtClean="0"/>
            <a:t>B2B</a:t>
          </a:r>
          <a:endParaRPr lang="en-US" dirty="0"/>
        </a:p>
      </dgm:t>
    </dgm:pt>
    <dgm:pt modelId="{5CCCF611-073E-42DC-A1F0-2DAD21510894}" type="parTrans" cxnId="{0A06AD7D-3B28-4453-89A5-102FC74031C8}">
      <dgm:prSet/>
      <dgm:spPr/>
      <dgm:t>
        <a:bodyPr/>
        <a:lstStyle/>
        <a:p>
          <a:endParaRPr lang="en-US"/>
        </a:p>
      </dgm:t>
    </dgm:pt>
    <dgm:pt modelId="{22153409-620D-48A5-A98D-88603E4BFCA8}" type="sibTrans" cxnId="{0A06AD7D-3B28-4453-89A5-102FC74031C8}">
      <dgm:prSet/>
      <dgm:spPr/>
      <dgm:t>
        <a:bodyPr/>
        <a:lstStyle/>
        <a:p>
          <a:endParaRPr lang="en-US"/>
        </a:p>
      </dgm:t>
    </dgm:pt>
    <dgm:pt modelId="{3F1A99CD-E5CC-4214-80EA-9A697DC3F7C6}">
      <dgm:prSet phldrT="[Text]"/>
      <dgm:spPr/>
      <dgm:t>
        <a:bodyPr/>
        <a:lstStyle/>
        <a:p>
          <a:r>
            <a:rPr lang="en-US" dirty="0" smtClean="0"/>
            <a:t>Degree of Tangibility</a:t>
          </a:r>
          <a:endParaRPr lang="en-US" dirty="0"/>
        </a:p>
      </dgm:t>
    </dgm:pt>
    <dgm:pt modelId="{00CCC3BD-8F2F-4FAB-94F6-C2C42FEB941C}" type="parTrans" cxnId="{3C2C420D-E9C8-4D0F-9A60-229E8B015B18}">
      <dgm:prSet/>
      <dgm:spPr/>
      <dgm:t>
        <a:bodyPr/>
        <a:lstStyle/>
        <a:p>
          <a:endParaRPr lang="en-US"/>
        </a:p>
      </dgm:t>
    </dgm:pt>
    <dgm:pt modelId="{271C8D63-5598-48CE-B651-D4043E0DA054}" type="sibTrans" cxnId="{3C2C420D-E9C8-4D0F-9A60-229E8B015B18}">
      <dgm:prSet/>
      <dgm:spPr/>
      <dgm:t>
        <a:bodyPr/>
        <a:lstStyle/>
        <a:p>
          <a:endParaRPr lang="en-US"/>
        </a:p>
      </dgm:t>
    </dgm:pt>
    <dgm:pt modelId="{D16EEA1B-6167-4C28-BBAD-CBA465517B05}">
      <dgm:prSet phldrT="[Text]"/>
      <dgm:spPr/>
      <dgm:t>
        <a:bodyPr/>
        <a:lstStyle/>
        <a:p>
          <a:r>
            <a:rPr lang="en-US" dirty="0" smtClean="0"/>
            <a:t>Highly tangible</a:t>
          </a:r>
          <a:endParaRPr lang="en-US" dirty="0"/>
        </a:p>
      </dgm:t>
    </dgm:pt>
    <dgm:pt modelId="{82BCE4F2-DECD-4E21-AD8C-04402FB26ED3}" type="parTrans" cxnId="{5A243AA4-3999-4C77-985F-EB8333FF06D5}">
      <dgm:prSet/>
      <dgm:spPr/>
      <dgm:t>
        <a:bodyPr/>
        <a:lstStyle/>
        <a:p>
          <a:endParaRPr lang="en-US"/>
        </a:p>
      </dgm:t>
    </dgm:pt>
    <dgm:pt modelId="{99C54E33-ECE0-41AB-AFA2-6F824E9C1A72}" type="sibTrans" cxnId="{5A243AA4-3999-4C77-985F-EB8333FF06D5}">
      <dgm:prSet/>
      <dgm:spPr/>
      <dgm:t>
        <a:bodyPr/>
        <a:lstStyle/>
        <a:p>
          <a:endParaRPr lang="en-US"/>
        </a:p>
      </dgm:t>
    </dgm:pt>
    <dgm:pt modelId="{8C9462C5-3022-477F-BB65-C8B5752008D6}">
      <dgm:prSet phldrT="[Text]"/>
      <dgm:spPr/>
      <dgm:t>
        <a:bodyPr/>
        <a:lstStyle/>
        <a:p>
          <a:r>
            <a:rPr lang="en-US" dirty="0" smtClean="0"/>
            <a:t>Services linked to tangible goods</a:t>
          </a:r>
          <a:endParaRPr lang="en-US" dirty="0"/>
        </a:p>
      </dgm:t>
    </dgm:pt>
    <dgm:pt modelId="{1EAAC4FB-AE5F-4588-9552-162C851C5BA8}" type="parTrans" cxnId="{021B51DC-2DAE-4AA2-ABB0-A8B4960FDE33}">
      <dgm:prSet/>
      <dgm:spPr/>
      <dgm:t>
        <a:bodyPr/>
        <a:lstStyle/>
        <a:p>
          <a:endParaRPr lang="en-US"/>
        </a:p>
      </dgm:t>
    </dgm:pt>
    <dgm:pt modelId="{1837E625-71D3-415C-9AAB-DEB8AC65843F}" type="sibTrans" cxnId="{021B51DC-2DAE-4AA2-ABB0-A8B4960FDE33}">
      <dgm:prSet/>
      <dgm:spPr/>
      <dgm:t>
        <a:bodyPr/>
        <a:lstStyle/>
        <a:p>
          <a:endParaRPr lang="en-US"/>
        </a:p>
      </dgm:t>
    </dgm:pt>
    <dgm:pt modelId="{66B47437-A69B-41C7-A257-5720AD051301}">
      <dgm:prSet phldrT="[Text]"/>
      <dgm:spPr/>
      <dgm:t>
        <a:bodyPr/>
        <a:lstStyle/>
        <a:p>
          <a:r>
            <a:rPr lang="en-US" dirty="0" smtClean="0"/>
            <a:t>People Based service</a:t>
          </a:r>
          <a:endParaRPr lang="en-US" dirty="0"/>
        </a:p>
      </dgm:t>
    </dgm:pt>
    <dgm:pt modelId="{54B94677-B182-4920-BB38-17D4DE542E4D}" type="parTrans" cxnId="{16AB14F8-89E5-46CA-9FDE-461695DF1A6B}">
      <dgm:prSet/>
      <dgm:spPr/>
      <dgm:t>
        <a:bodyPr/>
        <a:lstStyle/>
        <a:p>
          <a:endParaRPr lang="en-US"/>
        </a:p>
      </dgm:t>
    </dgm:pt>
    <dgm:pt modelId="{EDC4CE8E-55E7-4796-ADCE-538C32AE2588}" type="sibTrans" cxnId="{16AB14F8-89E5-46CA-9FDE-461695DF1A6B}">
      <dgm:prSet/>
      <dgm:spPr/>
      <dgm:t>
        <a:bodyPr/>
        <a:lstStyle/>
        <a:p>
          <a:endParaRPr lang="en-US"/>
        </a:p>
      </dgm:t>
    </dgm:pt>
    <dgm:pt modelId="{5C4E431D-978A-462D-BD20-996522CEA1A1}">
      <dgm:prSet phldrT="[Text]"/>
      <dgm:spPr/>
      <dgm:t>
        <a:bodyPr/>
        <a:lstStyle/>
        <a:p>
          <a:r>
            <a:rPr lang="en-US" dirty="0" smtClean="0"/>
            <a:t>High contact</a:t>
          </a:r>
          <a:endParaRPr lang="en-US" dirty="0"/>
        </a:p>
      </dgm:t>
    </dgm:pt>
    <dgm:pt modelId="{DE721EDF-F0CC-43B7-90A9-165503D0EF64}" type="parTrans" cxnId="{E45DA4AE-3CB1-402B-9B70-1D6674BD32EB}">
      <dgm:prSet/>
      <dgm:spPr/>
      <dgm:t>
        <a:bodyPr/>
        <a:lstStyle/>
        <a:p>
          <a:endParaRPr lang="en-US"/>
        </a:p>
      </dgm:t>
    </dgm:pt>
    <dgm:pt modelId="{973F4A30-69D9-49DF-A0F1-15E433405A43}" type="sibTrans" cxnId="{E45DA4AE-3CB1-402B-9B70-1D6674BD32EB}">
      <dgm:prSet/>
      <dgm:spPr/>
      <dgm:t>
        <a:bodyPr/>
        <a:lstStyle/>
        <a:p>
          <a:endParaRPr lang="en-US"/>
        </a:p>
      </dgm:t>
    </dgm:pt>
    <dgm:pt modelId="{5435F10A-AA8D-44E3-B548-B3372CB910DC}">
      <dgm:prSet phldrT="[Text]"/>
      <dgm:spPr/>
      <dgm:t>
        <a:bodyPr/>
        <a:lstStyle/>
        <a:p>
          <a:r>
            <a:rPr lang="en-US" dirty="0" smtClean="0"/>
            <a:t>Low contact</a:t>
          </a:r>
          <a:endParaRPr lang="en-US" dirty="0"/>
        </a:p>
      </dgm:t>
    </dgm:pt>
    <dgm:pt modelId="{FB4FB2C9-133B-4AFA-84C1-903E4D59D93B}" type="parTrans" cxnId="{C32C90AA-494F-41D5-9112-A0B95D20248B}">
      <dgm:prSet/>
      <dgm:spPr/>
      <dgm:t>
        <a:bodyPr/>
        <a:lstStyle/>
        <a:p>
          <a:endParaRPr lang="en-US"/>
        </a:p>
      </dgm:t>
    </dgm:pt>
    <dgm:pt modelId="{246C39CC-AC62-42DC-B7BF-8F4275ABC647}" type="sibTrans" cxnId="{C32C90AA-494F-41D5-9112-A0B95D20248B}">
      <dgm:prSet/>
      <dgm:spPr/>
      <dgm:t>
        <a:bodyPr/>
        <a:lstStyle/>
        <a:p>
          <a:endParaRPr lang="en-US"/>
        </a:p>
      </dgm:t>
    </dgm:pt>
    <dgm:pt modelId="{ADDA0E71-04B7-4028-BFB3-67815EF007AA}">
      <dgm:prSet phldrT="[Text]"/>
      <dgm:spPr/>
      <dgm:t>
        <a:bodyPr/>
        <a:lstStyle/>
        <a:p>
          <a:r>
            <a:rPr lang="en-US" dirty="0" smtClean="0"/>
            <a:t>Industrial end Users</a:t>
          </a:r>
          <a:endParaRPr lang="en-US" dirty="0"/>
        </a:p>
      </dgm:t>
    </dgm:pt>
    <dgm:pt modelId="{8F0CE431-12ED-4175-A049-1B8DC121DE58}" type="parTrans" cxnId="{18D6B797-37A1-44A6-9F79-4266DB2C87CB}">
      <dgm:prSet/>
      <dgm:spPr/>
      <dgm:t>
        <a:bodyPr/>
        <a:lstStyle/>
        <a:p>
          <a:endParaRPr lang="en-US"/>
        </a:p>
      </dgm:t>
    </dgm:pt>
    <dgm:pt modelId="{3D94313D-F055-4DAE-9E09-D5C64A0141E2}" type="sibTrans" cxnId="{18D6B797-37A1-44A6-9F79-4266DB2C87CB}">
      <dgm:prSet/>
      <dgm:spPr/>
      <dgm:t>
        <a:bodyPr/>
        <a:lstStyle/>
        <a:p>
          <a:endParaRPr lang="en-US"/>
        </a:p>
      </dgm:t>
    </dgm:pt>
    <dgm:pt modelId="{1AE6F04F-54A1-48E8-AFC1-37BAB858628B}">
      <dgm:prSet phldrT="[Text]"/>
      <dgm:spPr/>
      <dgm:t>
        <a:bodyPr/>
        <a:lstStyle/>
        <a:p>
          <a:r>
            <a:rPr lang="en-US" dirty="0" smtClean="0"/>
            <a:t>Highly intangible</a:t>
          </a:r>
          <a:endParaRPr lang="en-US" dirty="0"/>
        </a:p>
      </dgm:t>
    </dgm:pt>
    <dgm:pt modelId="{96F9A861-457B-4A65-9133-6C9F1F37ED34}" type="parTrans" cxnId="{C3D44853-AD0B-428A-91C1-1D49AAEFBA8A}">
      <dgm:prSet/>
      <dgm:spPr/>
      <dgm:t>
        <a:bodyPr/>
        <a:lstStyle/>
        <a:p>
          <a:endParaRPr lang="en-US"/>
        </a:p>
      </dgm:t>
    </dgm:pt>
    <dgm:pt modelId="{2BBC2183-3D25-4D47-A028-2FE0BBCDF638}" type="sibTrans" cxnId="{C3D44853-AD0B-428A-91C1-1D49AAEFBA8A}">
      <dgm:prSet/>
      <dgm:spPr/>
      <dgm:t>
        <a:bodyPr/>
        <a:lstStyle/>
        <a:p>
          <a:endParaRPr lang="en-US"/>
        </a:p>
      </dgm:t>
    </dgm:pt>
    <dgm:pt modelId="{AE4A967D-5D13-4E6F-B5A4-EC51BB044F60}">
      <dgm:prSet phldrT="[Text]"/>
      <dgm:spPr/>
      <dgm:t>
        <a:bodyPr/>
        <a:lstStyle/>
        <a:p>
          <a:r>
            <a:rPr lang="en-US" dirty="0" smtClean="0"/>
            <a:t>Expertise Required</a:t>
          </a:r>
          <a:endParaRPr lang="en-US" dirty="0"/>
        </a:p>
      </dgm:t>
    </dgm:pt>
    <dgm:pt modelId="{D4E2CB92-6A03-443D-B837-97F290098EE9}" type="parTrans" cxnId="{B9D1E3FA-4475-4E96-B971-C3CFD1CDE315}">
      <dgm:prSet/>
      <dgm:spPr/>
      <dgm:t>
        <a:bodyPr/>
        <a:lstStyle/>
        <a:p>
          <a:endParaRPr lang="en-US"/>
        </a:p>
      </dgm:t>
    </dgm:pt>
    <dgm:pt modelId="{E91B202D-822B-4F34-8779-1AAD513A6F6A}" type="sibTrans" cxnId="{B9D1E3FA-4475-4E96-B971-C3CFD1CDE315}">
      <dgm:prSet/>
      <dgm:spPr/>
      <dgm:t>
        <a:bodyPr/>
        <a:lstStyle/>
        <a:p>
          <a:endParaRPr lang="en-US"/>
        </a:p>
      </dgm:t>
    </dgm:pt>
    <dgm:pt modelId="{AE0EE159-C5B6-4DDA-922B-7247B51E86EA}">
      <dgm:prSet phldrT="[Text]"/>
      <dgm:spPr/>
      <dgm:t>
        <a:bodyPr/>
        <a:lstStyle/>
        <a:p>
          <a:r>
            <a:rPr lang="en-US" dirty="0" smtClean="0"/>
            <a:t>Highly professional service</a:t>
          </a:r>
          <a:endParaRPr lang="en-US" dirty="0"/>
        </a:p>
      </dgm:t>
    </dgm:pt>
    <dgm:pt modelId="{D19DE873-74F9-41C9-8503-F87DFA3BA2B6}" type="parTrans" cxnId="{190E82CA-D27B-4894-9D31-EDCA94B29A7B}">
      <dgm:prSet/>
      <dgm:spPr/>
      <dgm:t>
        <a:bodyPr/>
        <a:lstStyle/>
        <a:p>
          <a:endParaRPr lang="en-US"/>
        </a:p>
      </dgm:t>
    </dgm:pt>
    <dgm:pt modelId="{C350EB75-A27F-48E2-BA4D-8390336B70A4}" type="sibTrans" cxnId="{190E82CA-D27B-4894-9D31-EDCA94B29A7B}">
      <dgm:prSet/>
      <dgm:spPr/>
      <dgm:t>
        <a:bodyPr/>
        <a:lstStyle/>
        <a:p>
          <a:endParaRPr lang="en-US"/>
        </a:p>
      </dgm:t>
    </dgm:pt>
    <dgm:pt modelId="{1977F048-4C20-46C2-A64B-E8D0D6E19ACC}">
      <dgm:prSet phldrT="[Text]"/>
      <dgm:spPr/>
      <dgm:t>
        <a:bodyPr/>
        <a:lstStyle/>
        <a:p>
          <a:r>
            <a:rPr lang="en-US" dirty="0" smtClean="0"/>
            <a:t>Non Professional</a:t>
          </a:r>
          <a:endParaRPr lang="en-US" dirty="0"/>
        </a:p>
      </dgm:t>
    </dgm:pt>
    <dgm:pt modelId="{0793645B-4B32-4FCD-BBC7-0333A9EF805B}" type="parTrans" cxnId="{78C6D48E-9338-48A7-BE8F-8F6B8303F0F0}">
      <dgm:prSet/>
      <dgm:spPr/>
      <dgm:t>
        <a:bodyPr/>
        <a:lstStyle/>
        <a:p>
          <a:endParaRPr lang="en-US"/>
        </a:p>
      </dgm:t>
    </dgm:pt>
    <dgm:pt modelId="{230E8F34-5094-42B5-AB02-D22CCDD3A377}" type="sibTrans" cxnId="{78C6D48E-9338-48A7-BE8F-8F6B8303F0F0}">
      <dgm:prSet/>
      <dgm:spPr/>
      <dgm:t>
        <a:bodyPr/>
        <a:lstStyle/>
        <a:p>
          <a:endParaRPr lang="en-US"/>
        </a:p>
      </dgm:t>
    </dgm:pt>
    <dgm:pt modelId="{BB3DF242-127B-4180-986D-C49276BC566B}">
      <dgm:prSet phldrT="[Text]"/>
      <dgm:spPr/>
      <dgm:t>
        <a:bodyPr/>
        <a:lstStyle/>
        <a:p>
          <a:r>
            <a:rPr lang="en-US" dirty="0" smtClean="0"/>
            <a:t>Profit Orientation</a:t>
          </a:r>
          <a:endParaRPr lang="en-US" dirty="0"/>
        </a:p>
      </dgm:t>
    </dgm:pt>
    <dgm:pt modelId="{5CB0CD36-29CA-4DD5-9032-54A1238B1052}" type="parTrans" cxnId="{5C2465BE-D1FB-468B-A886-99A9C02E8137}">
      <dgm:prSet/>
      <dgm:spPr/>
      <dgm:t>
        <a:bodyPr/>
        <a:lstStyle/>
        <a:p>
          <a:endParaRPr lang="en-US"/>
        </a:p>
      </dgm:t>
    </dgm:pt>
    <dgm:pt modelId="{F5260D30-D721-48BF-8B11-A301844B4A6E}" type="sibTrans" cxnId="{5C2465BE-D1FB-468B-A886-99A9C02E8137}">
      <dgm:prSet/>
      <dgm:spPr/>
      <dgm:t>
        <a:bodyPr/>
        <a:lstStyle/>
        <a:p>
          <a:endParaRPr lang="en-US"/>
        </a:p>
      </dgm:t>
    </dgm:pt>
    <dgm:pt modelId="{A727C423-7877-4141-B9FF-36CED4517DCC}">
      <dgm:prSet phldrT="[Text]"/>
      <dgm:spPr/>
      <dgm:t>
        <a:bodyPr/>
        <a:lstStyle/>
        <a:p>
          <a:r>
            <a:rPr lang="en-US" dirty="0" smtClean="0"/>
            <a:t>Non Profit</a:t>
          </a:r>
          <a:endParaRPr lang="en-US" dirty="0"/>
        </a:p>
      </dgm:t>
    </dgm:pt>
    <dgm:pt modelId="{A46865CB-24B1-48D7-87D7-E01B6B260934}" type="parTrans" cxnId="{44D44ADA-2445-4063-B137-4B1613B4B879}">
      <dgm:prSet/>
      <dgm:spPr/>
      <dgm:t>
        <a:bodyPr/>
        <a:lstStyle/>
        <a:p>
          <a:endParaRPr lang="en-US"/>
        </a:p>
      </dgm:t>
    </dgm:pt>
    <dgm:pt modelId="{F8ADADE2-D7EC-456B-BAEE-0C54BB96F8FD}" type="sibTrans" cxnId="{44D44ADA-2445-4063-B137-4B1613B4B879}">
      <dgm:prSet/>
      <dgm:spPr/>
      <dgm:t>
        <a:bodyPr/>
        <a:lstStyle/>
        <a:p>
          <a:endParaRPr lang="en-US"/>
        </a:p>
      </dgm:t>
    </dgm:pt>
    <dgm:pt modelId="{DCE19953-8882-4E1A-9128-908A1528167D}">
      <dgm:prSet phldrT="[Text]"/>
      <dgm:spPr/>
      <dgm:t>
        <a:bodyPr/>
        <a:lstStyle/>
        <a:p>
          <a:r>
            <a:rPr lang="en-US" dirty="0" smtClean="0"/>
            <a:t>Commercial</a:t>
          </a:r>
          <a:endParaRPr lang="en-US" dirty="0"/>
        </a:p>
      </dgm:t>
    </dgm:pt>
    <dgm:pt modelId="{D8FF2600-9585-4253-B23F-4DCD39FDFBB0}" type="parTrans" cxnId="{04F0FBFF-0286-4AA1-9432-190494A7394D}">
      <dgm:prSet/>
      <dgm:spPr/>
      <dgm:t>
        <a:bodyPr/>
        <a:lstStyle/>
        <a:p>
          <a:endParaRPr lang="en-US"/>
        </a:p>
      </dgm:t>
    </dgm:pt>
    <dgm:pt modelId="{BEEFA420-EC86-4764-BC91-F2772026D876}" type="sibTrans" cxnId="{04F0FBFF-0286-4AA1-9432-190494A7394D}">
      <dgm:prSet/>
      <dgm:spPr/>
      <dgm:t>
        <a:bodyPr/>
        <a:lstStyle/>
        <a:p>
          <a:endParaRPr lang="en-US"/>
        </a:p>
      </dgm:t>
    </dgm:pt>
    <dgm:pt modelId="{88FF2C24-E7A1-40D7-9142-9464F6722BB2}" type="pres">
      <dgm:prSet presAssocID="{B5CA79D6-3CA0-4AA6-B732-A278D6A5E49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DE5BA7-EA3F-492A-9DF9-741F3F0699AC}" type="pres">
      <dgm:prSet presAssocID="{4DCC7837-87BA-4967-A8DA-34D16416CCD1}" presName="composite" presStyleCnt="0"/>
      <dgm:spPr/>
    </dgm:pt>
    <dgm:pt modelId="{48AE0BDA-C3A0-45B1-85FB-BD923F6867F9}" type="pres">
      <dgm:prSet presAssocID="{4DCC7837-87BA-4967-A8DA-34D16416CCD1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4C474-1EEE-4A88-A5A6-7EF91D72E0BC}" type="pres">
      <dgm:prSet presAssocID="{4DCC7837-87BA-4967-A8DA-34D16416CCD1}" presName="descendantText" presStyleLbl="alignAcc1" presStyleIdx="0" presStyleCnt="5" custLinFactNeighborY="-2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CF7342-947D-48B5-9D2D-538F67297BBC}" type="pres">
      <dgm:prSet presAssocID="{7EC07A24-E27F-4E0E-B53E-C0B8CB3F8C0F}" presName="sp" presStyleCnt="0"/>
      <dgm:spPr/>
    </dgm:pt>
    <dgm:pt modelId="{0B457FC8-4763-42CD-A417-3B095D5780B2}" type="pres">
      <dgm:prSet presAssocID="{3F1A99CD-E5CC-4214-80EA-9A697DC3F7C6}" presName="composite" presStyleCnt="0"/>
      <dgm:spPr/>
    </dgm:pt>
    <dgm:pt modelId="{B46D87DF-3611-4057-82F5-72388E516A24}" type="pres">
      <dgm:prSet presAssocID="{3F1A99CD-E5CC-4214-80EA-9A697DC3F7C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909043-0D24-4E30-9F71-7ABA5FF8147B}" type="pres">
      <dgm:prSet presAssocID="{3F1A99CD-E5CC-4214-80EA-9A697DC3F7C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DD6A8A-A669-40AA-827F-C4D7BCF32540}" type="pres">
      <dgm:prSet presAssocID="{271C8D63-5598-48CE-B651-D4043E0DA054}" presName="sp" presStyleCnt="0"/>
      <dgm:spPr/>
    </dgm:pt>
    <dgm:pt modelId="{121323E4-3B39-4876-9AF7-FFF85D4AD244}" type="pres">
      <dgm:prSet presAssocID="{66B47437-A69B-41C7-A257-5720AD051301}" presName="composite" presStyleCnt="0"/>
      <dgm:spPr/>
    </dgm:pt>
    <dgm:pt modelId="{2E217E47-E8E8-4AB2-8C1E-C0530010F0B5}" type="pres">
      <dgm:prSet presAssocID="{66B47437-A69B-41C7-A257-5720AD051301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206384-560A-44FE-AD5D-B93A756122DA}" type="pres">
      <dgm:prSet presAssocID="{66B47437-A69B-41C7-A257-5720AD051301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85BD82-A82A-45F6-BB4A-1E5581A6CB62}" type="pres">
      <dgm:prSet presAssocID="{EDC4CE8E-55E7-4796-ADCE-538C32AE2588}" presName="sp" presStyleCnt="0"/>
      <dgm:spPr/>
    </dgm:pt>
    <dgm:pt modelId="{715F3392-342E-4FF3-B853-D03645B9CFE6}" type="pres">
      <dgm:prSet presAssocID="{AE4A967D-5D13-4E6F-B5A4-EC51BB044F60}" presName="composite" presStyleCnt="0"/>
      <dgm:spPr/>
    </dgm:pt>
    <dgm:pt modelId="{69C0D49C-DD6C-4606-8CE0-AF86A2BF3558}" type="pres">
      <dgm:prSet presAssocID="{AE4A967D-5D13-4E6F-B5A4-EC51BB044F60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B455C3-0172-4A8C-9619-C57C4F4EA0DF}" type="pres">
      <dgm:prSet presAssocID="{AE4A967D-5D13-4E6F-B5A4-EC51BB044F60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580A23-B8DF-47A2-A6BA-9CEF18406822}" type="pres">
      <dgm:prSet presAssocID="{E91B202D-822B-4F34-8779-1AAD513A6F6A}" presName="sp" presStyleCnt="0"/>
      <dgm:spPr/>
    </dgm:pt>
    <dgm:pt modelId="{8BBF4909-BF4B-41D8-B882-A4A94711D25F}" type="pres">
      <dgm:prSet presAssocID="{BB3DF242-127B-4180-986D-C49276BC566B}" presName="composite" presStyleCnt="0"/>
      <dgm:spPr/>
    </dgm:pt>
    <dgm:pt modelId="{BF3A7168-F073-48D9-8BFB-BD2A980A96BF}" type="pres">
      <dgm:prSet presAssocID="{BB3DF242-127B-4180-986D-C49276BC566B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F500C-B51E-427F-B0D1-48AF09D1D47E}" type="pres">
      <dgm:prSet presAssocID="{BB3DF242-127B-4180-986D-C49276BC566B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E4D147-5314-442E-B52C-C70520D7AC13}" type="presOf" srcId="{5435F10A-AA8D-44E3-B548-B3372CB910DC}" destId="{8D206384-560A-44FE-AD5D-B93A756122DA}" srcOrd="0" destOrd="1" presId="urn:microsoft.com/office/officeart/2005/8/layout/chevron2"/>
    <dgm:cxn modelId="{51D60B8E-3FE0-4AE3-8592-2C04EC247092}" type="presOf" srcId="{66B47437-A69B-41C7-A257-5720AD051301}" destId="{2E217E47-E8E8-4AB2-8C1E-C0530010F0B5}" srcOrd="0" destOrd="0" presId="urn:microsoft.com/office/officeart/2005/8/layout/chevron2"/>
    <dgm:cxn modelId="{5C2465BE-D1FB-468B-A886-99A9C02E8137}" srcId="{B5CA79D6-3CA0-4AA6-B732-A278D6A5E490}" destId="{BB3DF242-127B-4180-986D-C49276BC566B}" srcOrd="4" destOrd="0" parTransId="{5CB0CD36-29CA-4DD5-9032-54A1238B1052}" sibTransId="{F5260D30-D721-48BF-8B11-A301844B4A6E}"/>
    <dgm:cxn modelId="{1725C86C-302E-4107-A38F-E92F08AA4635}" srcId="{B5CA79D6-3CA0-4AA6-B732-A278D6A5E490}" destId="{4DCC7837-87BA-4967-A8DA-34D16416CCD1}" srcOrd="0" destOrd="0" parTransId="{1B07277A-4592-4C70-BDDD-19006BD0F7F0}" sibTransId="{7EC07A24-E27F-4E0E-B53E-C0B8CB3F8C0F}"/>
    <dgm:cxn modelId="{594F6595-E38E-4A28-B7AF-98ABE2053B0D}" type="presOf" srcId="{A727C423-7877-4141-B9FF-36CED4517DCC}" destId="{194F500C-B51E-427F-B0D1-48AF09D1D47E}" srcOrd="0" destOrd="0" presId="urn:microsoft.com/office/officeart/2005/8/layout/chevron2"/>
    <dgm:cxn modelId="{FF55BB84-00C5-4FEA-8358-BA02FBA89E5E}" type="presOf" srcId="{B5CA79D6-3CA0-4AA6-B732-A278D6A5E490}" destId="{88FF2C24-E7A1-40D7-9142-9464F6722BB2}" srcOrd="0" destOrd="0" presId="urn:microsoft.com/office/officeart/2005/8/layout/chevron2"/>
    <dgm:cxn modelId="{15C434FE-4750-478A-8DC2-152EAE219BDD}" type="presOf" srcId="{8C9462C5-3022-477F-BB65-C8B5752008D6}" destId="{C6909043-0D24-4E30-9F71-7ABA5FF8147B}" srcOrd="0" destOrd="2" presId="urn:microsoft.com/office/officeart/2005/8/layout/chevron2"/>
    <dgm:cxn modelId="{190E82CA-D27B-4894-9D31-EDCA94B29A7B}" srcId="{AE4A967D-5D13-4E6F-B5A4-EC51BB044F60}" destId="{AE0EE159-C5B6-4DDA-922B-7247B51E86EA}" srcOrd="0" destOrd="0" parTransId="{D19DE873-74F9-41C9-8503-F87DFA3BA2B6}" sibTransId="{C350EB75-A27F-48E2-BA4D-8390336B70A4}"/>
    <dgm:cxn modelId="{81FA4B16-A5C0-4034-9908-1996C962D773}" type="presOf" srcId="{D16EEA1B-6167-4C28-BBAD-CBA465517B05}" destId="{C6909043-0D24-4E30-9F71-7ABA5FF8147B}" srcOrd="0" destOrd="0" presId="urn:microsoft.com/office/officeart/2005/8/layout/chevron2"/>
    <dgm:cxn modelId="{E45DA4AE-3CB1-402B-9B70-1D6674BD32EB}" srcId="{66B47437-A69B-41C7-A257-5720AD051301}" destId="{5C4E431D-978A-462D-BD20-996522CEA1A1}" srcOrd="0" destOrd="0" parTransId="{DE721EDF-F0CC-43B7-90A9-165503D0EF64}" sibTransId="{973F4A30-69D9-49DF-A0F1-15E433405A43}"/>
    <dgm:cxn modelId="{FFA0E08D-27DA-4B10-B1FD-77E966DCDB1E}" type="presOf" srcId="{4DCC7837-87BA-4967-A8DA-34D16416CCD1}" destId="{48AE0BDA-C3A0-45B1-85FB-BD923F6867F9}" srcOrd="0" destOrd="0" presId="urn:microsoft.com/office/officeart/2005/8/layout/chevron2"/>
    <dgm:cxn modelId="{16AB14F8-89E5-46CA-9FDE-461695DF1A6B}" srcId="{B5CA79D6-3CA0-4AA6-B732-A278D6A5E490}" destId="{66B47437-A69B-41C7-A257-5720AD051301}" srcOrd="2" destOrd="0" parTransId="{54B94677-B182-4920-BB38-17D4DE542E4D}" sibTransId="{EDC4CE8E-55E7-4796-ADCE-538C32AE2588}"/>
    <dgm:cxn modelId="{0A06AD7D-3B28-4453-89A5-102FC74031C8}" srcId="{4DCC7837-87BA-4967-A8DA-34D16416CCD1}" destId="{2FC36313-512B-4F01-8952-8E2B60358B6A}" srcOrd="1" destOrd="0" parTransId="{5CCCF611-073E-42DC-A1F0-2DAD21510894}" sibTransId="{22153409-620D-48A5-A98D-88603E4BFCA8}"/>
    <dgm:cxn modelId="{44D44ADA-2445-4063-B137-4B1613B4B879}" srcId="{BB3DF242-127B-4180-986D-C49276BC566B}" destId="{A727C423-7877-4141-B9FF-36CED4517DCC}" srcOrd="0" destOrd="0" parTransId="{A46865CB-24B1-48D7-87D7-E01B6B260934}" sibTransId="{F8ADADE2-D7EC-456B-BAEE-0C54BB96F8FD}"/>
    <dgm:cxn modelId="{021B51DC-2DAE-4AA2-ABB0-A8B4960FDE33}" srcId="{3F1A99CD-E5CC-4214-80EA-9A697DC3F7C6}" destId="{8C9462C5-3022-477F-BB65-C8B5752008D6}" srcOrd="2" destOrd="0" parTransId="{1EAAC4FB-AE5F-4588-9552-162C851C5BA8}" sibTransId="{1837E625-71D3-415C-9AAB-DEB8AC65843F}"/>
    <dgm:cxn modelId="{F1CA668E-97C4-4F55-9AEC-31E848D3D610}" type="presOf" srcId="{3F1A99CD-E5CC-4214-80EA-9A697DC3F7C6}" destId="{B46D87DF-3611-4057-82F5-72388E516A24}" srcOrd="0" destOrd="0" presId="urn:microsoft.com/office/officeart/2005/8/layout/chevron2"/>
    <dgm:cxn modelId="{07AA8C14-286D-4DE9-8D27-F359422A8E1F}" type="presOf" srcId="{1AE6F04F-54A1-48E8-AFC1-37BAB858628B}" destId="{C6909043-0D24-4E30-9F71-7ABA5FF8147B}" srcOrd="0" destOrd="1" presId="urn:microsoft.com/office/officeart/2005/8/layout/chevron2"/>
    <dgm:cxn modelId="{3C2C420D-E9C8-4D0F-9A60-229E8B015B18}" srcId="{B5CA79D6-3CA0-4AA6-B732-A278D6A5E490}" destId="{3F1A99CD-E5CC-4214-80EA-9A697DC3F7C6}" srcOrd="1" destOrd="0" parTransId="{00CCC3BD-8F2F-4FAB-94F6-C2C42FEB941C}" sibTransId="{271C8D63-5598-48CE-B651-D4043E0DA054}"/>
    <dgm:cxn modelId="{EAFE5D80-DD8D-4C96-9910-AEC56B9E47BD}" srcId="{4DCC7837-87BA-4967-A8DA-34D16416CCD1}" destId="{234CF70D-698D-4D80-B65A-C4B7834A6F4A}" srcOrd="0" destOrd="0" parTransId="{F2C93F0E-2F14-4F52-A98A-CEEE3787C837}" sibTransId="{8E23B7E7-B429-415E-9AC7-C2728E81E0F7}"/>
    <dgm:cxn modelId="{211B779C-FA31-4466-9D94-91CBD4C793B1}" type="presOf" srcId="{DCE19953-8882-4E1A-9128-908A1528167D}" destId="{194F500C-B51E-427F-B0D1-48AF09D1D47E}" srcOrd="0" destOrd="1" presId="urn:microsoft.com/office/officeart/2005/8/layout/chevron2"/>
    <dgm:cxn modelId="{6884EA2B-FCA0-4225-9010-E4D69966BB6D}" type="presOf" srcId="{AE4A967D-5D13-4E6F-B5A4-EC51BB044F60}" destId="{69C0D49C-DD6C-4606-8CE0-AF86A2BF3558}" srcOrd="0" destOrd="0" presId="urn:microsoft.com/office/officeart/2005/8/layout/chevron2"/>
    <dgm:cxn modelId="{11B26F81-6D34-48CF-A840-77593D952EA7}" type="presOf" srcId="{AE0EE159-C5B6-4DDA-922B-7247B51E86EA}" destId="{4CB455C3-0172-4A8C-9619-C57C4F4EA0DF}" srcOrd="0" destOrd="0" presId="urn:microsoft.com/office/officeart/2005/8/layout/chevron2"/>
    <dgm:cxn modelId="{C32C90AA-494F-41D5-9112-A0B95D20248B}" srcId="{66B47437-A69B-41C7-A257-5720AD051301}" destId="{5435F10A-AA8D-44E3-B548-B3372CB910DC}" srcOrd="1" destOrd="0" parTransId="{FB4FB2C9-133B-4AFA-84C1-903E4D59D93B}" sibTransId="{246C39CC-AC62-42DC-B7BF-8F4275ABC647}"/>
    <dgm:cxn modelId="{18D6B797-37A1-44A6-9F79-4266DB2C87CB}" srcId="{4DCC7837-87BA-4967-A8DA-34D16416CCD1}" destId="{ADDA0E71-04B7-4028-BFB3-67815EF007AA}" srcOrd="2" destOrd="0" parTransId="{8F0CE431-12ED-4175-A049-1B8DC121DE58}" sibTransId="{3D94313D-F055-4DAE-9E09-D5C64A0141E2}"/>
    <dgm:cxn modelId="{ADD98447-B765-447E-9A12-8F1F71BC5820}" type="presOf" srcId="{5C4E431D-978A-462D-BD20-996522CEA1A1}" destId="{8D206384-560A-44FE-AD5D-B93A756122DA}" srcOrd="0" destOrd="0" presId="urn:microsoft.com/office/officeart/2005/8/layout/chevron2"/>
    <dgm:cxn modelId="{C3D44853-AD0B-428A-91C1-1D49AAEFBA8A}" srcId="{3F1A99CD-E5CC-4214-80EA-9A697DC3F7C6}" destId="{1AE6F04F-54A1-48E8-AFC1-37BAB858628B}" srcOrd="1" destOrd="0" parTransId="{96F9A861-457B-4A65-9133-6C9F1F37ED34}" sibTransId="{2BBC2183-3D25-4D47-A028-2FE0BBCDF638}"/>
    <dgm:cxn modelId="{8A75D0BE-D29B-4698-8966-365C2D06E69E}" type="presOf" srcId="{234CF70D-698D-4D80-B65A-C4B7834A6F4A}" destId="{C0B4C474-1EEE-4A88-A5A6-7EF91D72E0BC}" srcOrd="0" destOrd="0" presId="urn:microsoft.com/office/officeart/2005/8/layout/chevron2"/>
    <dgm:cxn modelId="{78C6D48E-9338-48A7-BE8F-8F6B8303F0F0}" srcId="{AE4A967D-5D13-4E6F-B5A4-EC51BB044F60}" destId="{1977F048-4C20-46C2-A64B-E8D0D6E19ACC}" srcOrd="1" destOrd="0" parTransId="{0793645B-4B32-4FCD-BBC7-0333A9EF805B}" sibTransId="{230E8F34-5094-42B5-AB02-D22CCDD3A377}"/>
    <dgm:cxn modelId="{B9D1E3FA-4475-4E96-B971-C3CFD1CDE315}" srcId="{B5CA79D6-3CA0-4AA6-B732-A278D6A5E490}" destId="{AE4A967D-5D13-4E6F-B5A4-EC51BB044F60}" srcOrd="3" destOrd="0" parTransId="{D4E2CB92-6A03-443D-B837-97F290098EE9}" sibTransId="{E91B202D-822B-4F34-8779-1AAD513A6F6A}"/>
    <dgm:cxn modelId="{5A243AA4-3999-4C77-985F-EB8333FF06D5}" srcId="{3F1A99CD-E5CC-4214-80EA-9A697DC3F7C6}" destId="{D16EEA1B-6167-4C28-BBAD-CBA465517B05}" srcOrd="0" destOrd="0" parTransId="{82BCE4F2-DECD-4E21-AD8C-04402FB26ED3}" sibTransId="{99C54E33-ECE0-41AB-AFA2-6F824E9C1A72}"/>
    <dgm:cxn modelId="{04F0FBFF-0286-4AA1-9432-190494A7394D}" srcId="{BB3DF242-127B-4180-986D-C49276BC566B}" destId="{DCE19953-8882-4E1A-9128-908A1528167D}" srcOrd="1" destOrd="0" parTransId="{D8FF2600-9585-4253-B23F-4DCD39FDFBB0}" sibTransId="{BEEFA420-EC86-4764-BC91-F2772026D876}"/>
    <dgm:cxn modelId="{76D3D3E7-6066-495C-ABBE-46B307A5B8CD}" type="presOf" srcId="{1977F048-4C20-46C2-A64B-E8D0D6E19ACC}" destId="{4CB455C3-0172-4A8C-9619-C57C4F4EA0DF}" srcOrd="0" destOrd="1" presId="urn:microsoft.com/office/officeart/2005/8/layout/chevron2"/>
    <dgm:cxn modelId="{CAAA1D2D-CB84-4F86-9F89-984E29C94815}" type="presOf" srcId="{ADDA0E71-04B7-4028-BFB3-67815EF007AA}" destId="{C0B4C474-1EEE-4A88-A5A6-7EF91D72E0BC}" srcOrd="0" destOrd="2" presId="urn:microsoft.com/office/officeart/2005/8/layout/chevron2"/>
    <dgm:cxn modelId="{E2D1C80A-4226-4B73-BC3F-EFD2EDA79ED2}" type="presOf" srcId="{2FC36313-512B-4F01-8952-8E2B60358B6A}" destId="{C0B4C474-1EEE-4A88-A5A6-7EF91D72E0BC}" srcOrd="0" destOrd="1" presId="urn:microsoft.com/office/officeart/2005/8/layout/chevron2"/>
    <dgm:cxn modelId="{BBCB843D-EEEA-4301-B85F-F946ACBEE9D8}" type="presOf" srcId="{BB3DF242-127B-4180-986D-C49276BC566B}" destId="{BF3A7168-F073-48D9-8BFB-BD2A980A96BF}" srcOrd="0" destOrd="0" presId="urn:microsoft.com/office/officeart/2005/8/layout/chevron2"/>
    <dgm:cxn modelId="{27AD337D-1598-47CF-8278-CD4006E05BE3}" type="presParOf" srcId="{88FF2C24-E7A1-40D7-9142-9464F6722BB2}" destId="{D2DE5BA7-EA3F-492A-9DF9-741F3F0699AC}" srcOrd="0" destOrd="0" presId="urn:microsoft.com/office/officeart/2005/8/layout/chevron2"/>
    <dgm:cxn modelId="{EB44FBED-C4E8-44A3-8789-0DF1FA1356C0}" type="presParOf" srcId="{D2DE5BA7-EA3F-492A-9DF9-741F3F0699AC}" destId="{48AE0BDA-C3A0-45B1-85FB-BD923F6867F9}" srcOrd="0" destOrd="0" presId="urn:microsoft.com/office/officeart/2005/8/layout/chevron2"/>
    <dgm:cxn modelId="{129AD769-4FCE-475C-B4AE-8307D36DBE62}" type="presParOf" srcId="{D2DE5BA7-EA3F-492A-9DF9-741F3F0699AC}" destId="{C0B4C474-1EEE-4A88-A5A6-7EF91D72E0BC}" srcOrd="1" destOrd="0" presId="urn:microsoft.com/office/officeart/2005/8/layout/chevron2"/>
    <dgm:cxn modelId="{1612EF53-FBD8-4EF3-8D57-78C90726AB8E}" type="presParOf" srcId="{88FF2C24-E7A1-40D7-9142-9464F6722BB2}" destId="{02CF7342-947D-48B5-9D2D-538F67297BBC}" srcOrd="1" destOrd="0" presId="urn:microsoft.com/office/officeart/2005/8/layout/chevron2"/>
    <dgm:cxn modelId="{B0AE6A44-BE4C-4DC7-A190-926E9DC61AC3}" type="presParOf" srcId="{88FF2C24-E7A1-40D7-9142-9464F6722BB2}" destId="{0B457FC8-4763-42CD-A417-3B095D5780B2}" srcOrd="2" destOrd="0" presId="urn:microsoft.com/office/officeart/2005/8/layout/chevron2"/>
    <dgm:cxn modelId="{A1A19915-4B84-4CBE-95B1-1197E8B910CE}" type="presParOf" srcId="{0B457FC8-4763-42CD-A417-3B095D5780B2}" destId="{B46D87DF-3611-4057-82F5-72388E516A24}" srcOrd="0" destOrd="0" presId="urn:microsoft.com/office/officeart/2005/8/layout/chevron2"/>
    <dgm:cxn modelId="{228E0C66-0F2E-4DCF-9350-3A3A6D551240}" type="presParOf" srcId="{0B457FC8-4763-42CD-A417-3B095D5780B2}" destId="{C6909043-0D24-4E30-9F71-7ABA5FF8147B}" srcOrd="1" destOrd="0" presId="urn:microsoft.com/office/officeart/2005/8/layout/chevron2"/>
    <dgm:cxn modelId="{912F7D18-D8D7-48DF-882C-3ECD20C3A40B}" type="presParOf" srcId="{88FF2C24-E7A1-40D7-9142-9464F6722BB2}" destId="{71DD6A8A-A669-40AA-827F-C4D7BCF32540}" srcOrd="3" destOrd="0" presId="urn:microsoft.com/office/officeart/2005/8/layout/chevron2"/>
    <dgm:cxn modelId="{8806F91E-A0E3-4AC9-A662-38CC487F559A}" type="presParOf" srcId="{88FF2C24-E7A1-40D7-9142-9464F6722BB2}" destId="{121323E4-3B39-4876-9AF7-FFF85D4AD244}" srcOrd="4" destOrd="0" presId="urn:microsoft.com/office/officeart/2005/8/layout/chevron2"/>
    <dgm:cxn modelId="{C1709694-C126-4DED-8C4D-C1703D0EE900}" type="presParOf" srcId="{121323E4-3B39-4876-9AF7-FFF85D4AD244}" destId="{2E217E47-E8E8-4AB2-8C1E-C0530010F0B5}" srcOrd="0" destOrd="0" presId="urn:microsoft.com/office/officeart/2005/8/layout/chevron2"/>
    <dgm:cxn modelId="{AC2DDC5C-D46A-472F-9D07-DF0F4ED05B04}" type="presParOf" srcId="{121323E4-3B39-4876-9AF7-FFF85D4AD244}" destId="{8D206384-560A-44FE-AD5D-B93A756122DA}" srcOrd="1" destOrd="0" presId="urn:microsoft.com/office/officeart/2005/8/layout/chevron2"/>
    <dgm:cxn modelId="{03388385-D11B-4DE9-B666-DF94F1B4F0D5}" type="presParOf" srcId="{88FF2C24-E7A1-40D7-9142-9464F6722BB2}" destId="{6185BD82-A82A-45F6-BB4A-1E5581A6CB62}" srcOrd="5" destOrd="0" presId="urn:microsoft.com/office/officeart/2005/8/layout/chevron2"/>
    <dgm:cxn modelId="{E55BB633-72F0-4955-9955-1D607E38EECA}" type="presParOf" srcId="{88FF2C24-E7A1-40D7-9142-9464F6722BB2}" destId="{715F3392-342E-4FF3-B853-D03645B9CFE6}" srcOrd="6" destOrd="0" presId="urn:microsoft.com/office/officeart/2005/8/layout/chevron2"/>
    <dgm:cxn modelId="{14757754-EBCE-42D4-B53E-D3B82AAAD4AD}" type="presParOf" srcId="{715F3392-342E-4FF3-B853-D03645B9CFE6}" destId="{69C0D49C-DD6C-4606-8CE0-AF86A2BF3558}" srcOrd="0" destOrd="0" presId="urn:microsoft.com/office/officeart/2005/8/layout/chevron2"/>
    <dgm:cxn modelId="{145C0613-5D32-488B-A33F-A03D79C322EE}" type="presParOf" srcId="{715F3392-342E-4FF3-B853-D03645B9CFE6}" destId="{4CB455C3-0172-4A8C-9619-C57C4F4EA0DF}" srcOrd="1" destOrd="0" presId="urn:microsoft.com/office/officeart/2005/8/layout/chevron2"/>
    <dgm:cxn modelId="{2CF2623B-6485-4199-AB25-F815BF7EA428}" type="presParOf" srcId="{88FF2C24-E7A1-40D7-9142-9464F6722BB2}" destId="{AA580A23-B8DF-47A2-A6BA-9CEF18406822}" srcOrd="7" destOrd="0" presId="urn:microsoft.com/office/officeart/2005/8/layout/chevron2"/>
    <dgm:cxn modelId="{ACB96002-1D56-4519-9565-5C227165F6A0}" type="presParOf" srcId="{88FF2C24-E7A1-40D7-9142-9464F6722BB2}" destId="{8BBF4909-BF4B-41D8-B882-A4A94711D25F}" srcOrd="8" destOrd="0" presId="urn:microsoft.com/office/officeart/2005/8/layout/chevron2"/>
    <dgm:cxn modelId="{B26A6218-D8B2-4FA0-9492-6DCBABBE0842}" type="presParOf" srcId="{8BBF4909-BF4B-41D8-B882-A4A94711D25F}" destId="{BF3A7168-F073-48D9-8BFB-BD2A980A96BF}" srcOrd="0" destOrd="0" presId="urn:microsoft.com/office/officeart/2005/8/layout/chevron2"/>
    <dgm:cxn modelId="{A6A45F4F-D5ED-4D38-A6AB-89B72F5D7687}" type="presParOf" srcId="{8BBF4909-BF4B-41D8-B882-A4A94711D25F}" destId="{194F500C-B51E-427F-B0D1-48AF09D1D47E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64692-1D90-4F10-92F4-91CE25BFD0C6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6D367-7474-4B10-87F6-57ED08358D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67F985-9286-450C-9AE3-7CD3FD26635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73E417-FA26-4130-81FB-7CA6C8B7B0C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685800" y="381000"/>
            <a:ext cx="7772400" cy="685800"/>
          </a:xfrm>
          <a:prstGeom prst="rect">
            <a:avLst/>
          </a:prstGeom>
          <a:solidFill>
            <a:schemeClr val="tx1"/>
          </a:solidFill>
          <a:ln w="57150" cmpd="thickThin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1828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0" y="6461125"/>
            <a:ext cx="3352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18288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611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000" b="0"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 advAuto="0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36699"/>
        </a:buClr>
        <a:buChar char="–"/>
        <a:defRPr sz="2200">
          <a:solidFill>
            <a:srgbClr val="993300"/>
          </a:solidFill>
          <a:latin typeface="Tahom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36699"/>
        </a:buClr>
        <a:buChar char="•"/>
        <a:defRPr sz="2000" b="1">
          <a:solidFill>
            <a:srgbClr val="9933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36699"/>
        </a:buClr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36699"/>
        </a:buClr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36699"/>
        </a:buClr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36699"/>
        </a:buClr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36699"/>
        </a:buClr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36699"/>
        </a:buClr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What is a Service?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7772400" cy="2133600"/>
          </a:xfrm>
        </p:spPr>
        <p:txBody>
          <a:bodyPr/>
          <a:lstStyle/>
          <a:p>
            <a:pPr indent="4763" algn="ctr" eaLnBrk="1" hangingPunct="1">
              <a:buFontTx/>
              <a:buNone/>
            </a:pPr>
            <a:r>
              <a:rPr lang="en-US" dirty="0" smtClean="0"/>
              <a:t>A </a:t>
            </a:r>
            <a:r>
              <a:rPr lang="en-US" b="1" dirty="0" smtClean="0"/>
              <a:t>service</a:t>
            </a:r>
            <a:r>
              <a:rPr lang="en-US" dirty="0" smtClean="0"/>
              <a:t> is any act of performance that one party can offer another that is essentially intangible and does not result in the ownership of anything; its production may or may not be tied to a physical product.</a:t>
            </a:r>
          </a:p>
          <a:p>
            <a:pPr indent="4763" eaLnBrk="1" hangingPunct="1"/>
            <a:endParaRPr lang="en-US" dirty="0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Difference between goods and services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5029200"/>
          </a:xfrm>
        </p:spPr>
        <p:txBody>
          <a:bodyPr/>
          <a:lstStyle/>
          <a:p>
            <a:r>
              <a:rPr lang="en-US" smtClean="0"/>
              <a:t>Higher intangibility</a:t>
            </a:r>
          </a:p>
          <a:p>
            <a:endParaRPr lang="en-US" smtClean="0"/>
          </a:p>
          <a:p>
            <a:r>
              <a:rPr lang="en-US" smtClean="0"/>
              <a:t>Lack of ability to store them for future</a:t>
            </a:r>
          </a:p>
          <a:p>
            <a:endParaRPr lang="en-US" smtClean="0"/>
          </a:p>
          <a:p>
            <a:r>
              <a:rPr lang="en-US" smtClean="0"/>
              <a:t>Greater interaction between customer and service provider</a:t>
            </a:r>
          </a:p>
          <a:p>
            <a:endParaRPr lang="en-US" smtClean="0"/>
          </a:p>
          <a:p>
            <a:r>
              <a:rPr lang="en-US" smtClean="0"/>
              <a:t>Greater variability in service delivery</a:t>
            </a:r>
          </a:p>
          <a:p>
            <a:endParaRPr lang="en-US" smtClean="0"/>
          </a:p>
          <a:p>
            <a:r>
              <a:rPr lang="en-US" smtClean="0"/>
              <a:t>Greater variability among service customer’s expectations </a:t>
            </a:r>
          </a:p>
          <a:p>
            <a:endParaRPr lang="en-US" smtClean="0"/>
          </a:p>
        </p:txBody>
      </p:sp>
    </p:spTree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43256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Distinctive </a:t>
            </a:r>
            <a:r>
              <a:rPr lang="en-US" dirty="0" smtClean="0"/>
              <a:t>Characteristics/features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of Services</a:t>
            </a:r>
          </a:p>
        </p:txBody>
      </p:sp>
      <p:sp>
        <p:nvSpPr>
          <p:cNvPr id="11267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858963"/>
            <a:ext cx="7239000" cy="4846637"/>
          </a:xfrm>
        </p:spPr>
        <p:txBody>
          <a:bodyPr/>
          <a:lstStyle/>
          <a:p>
            <a:pPr eaLnBrk="1" hangingPunct="1"/>
            <a:r>
              <a:rPr lang="en-US" smtClean="0"/>
              <a:t>Intangibility- Tangibilize ?? </a:t>
            </a:r>
          </a:p>
          <a:p>
            <a:pPr eaLnBrk="1" hangingPunct="1"/>
            <a:r>
              <a:rPr lang="en-US" smtClean="0"/>
              <a:t>Inseparability</a:t>
            </a:r>
          </a:p>
          <a:p>
            <a:pPr eaLnBrk="1" hangingPunct="1"/>
            <a:r>
              <a:rPr lang="en-US" smtClean="0"/>
              <a:t>Variability</a:t>
            </a:r>
          </a:p>
          <a:p>
            <a:pPr eaLnBrk="1" hangingPunct="1"/>
            <a:r>
              <a:rPr lang="en-US" smtClean="0"/>
              <a:t>Perishability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val 2"/>
          <p:cNvSpPr>
            <a:spLocks noChangeArrowheads="1"/>
          </p:cNvSpPr>
          <p:nvPr/>
        </p:nvSpPr>
        <p:spPr bwMode="auto">
          <a:xfrm>
            <a:off x="3359150" y="2482850"/>
            <a:ext cx="2425700" cy="2501900"/>
          </a:xfrm>
          <a:prstGeom prst="ellipse">
            <a:avLst/>
          </a:prstGeom>
          <a:solidFill>
            <a:srgbClr val="FFFFCC"/>
          </a:solidFill>
          <a:ln w="12700">
            <a:solidFill>
              <a:srgbClr val="400070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ctr">
              <a:lnSpc>
                <a:spcPct val="75000"/>
              </a:lnSpc>
              <a:defRPr/>
            </a:pPr>
            <a:r>
              <a:rPr lang="en-US" sz="3200" b="1" dirty="0">
                <a:solidFill>
                  <a:srgbClr val="000000"/>
                </a:solidFill>
              </a:rPr>
              <a:t>Services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613400" y="1225550"/>
            <a:ext cx="3371850" cy="2101850"/>
            <a:chOff x="3536" y="772"/>
            <a:chExt cx="2124" cy="1324"/>
          </a:xfrm>
        </p:grpSpPr>
        <p:sp>
          <p:nvSpPr>
            <p:cNvPr id="50180" name="AutoShape 4"/>
            <p:cNvSpPr>
              <a:spLocks noChangeArrowheads="1"/>
            </p:cNvSpPr>
            <p:nvPr/>
          </p:nvSpPr>
          <p:spPr bwMode="auto">
            <a:xfrm>
              <a:off x="3940" y="772"/>
              <a:ext cx="1720" cy="1288"/>
            </a:xfrm>
            <a:prstGeom prst="roundRect">
              <a:avLst>
                <a:gd name="adj" fmla="val 12495"/>
              </a:avLst>
            </a:prstGeom>
            <a:solidFill>
              <a:schemeClr val="accent2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>
              <a:outerShdw dist="107763" dir="18900000" algn="ctr" rotWithShape="0">
                <a:srgbClr val="00279F"/>
              </a:outerShdw>
            </a:effectLst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rgbClr val="FF0000"/>
                  </a:solidFill>
                </a:rPr>
                <a:t>Inseparability</a:t>
              </a:r>
              <a:endParaRPr lang="en-US" sz="2500" b="1" dirty="0">
                <a:solidFill>
                  <a:schemeClr val="bg2"/>
                </a:solidFill>
              </a:endParaRPr>
            </a:p>
            <a:p>
              <a:pPr algn="ctr">
                <a:lnSpc>
                  <a:spcPct val="45000"/>
                </a:lnSpc>
                <a:defRPr/>
              </a:pPr>
              <a:endParaRPr lang="en-US" sz="2500" b="1" dirty="0">
                <a:solidFill>
                  <a:schemeClr val="bg2"/>
                </a:solidFill>
              </a:endParaRPr>
            </a:p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chemeClr val="bg2"/>
                  </a:solidFill>
                </a:rPr>
                <a:t>Increase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chemeClr val="bg2"/>
                  </a:solidFill>
                </a:rPr>
                <a:t>productivity of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chemeClr val="bg2"/>
                  </a:solidFill>
                </a:rPr>
                <a:t>providers</a:t>
              </a:r>
            </a:p>
          </p:txBody>
        </p:sp>
        <p:sp>
          <p:nvSpPr>
            <p:cNvPr id="50181" name="Line 5"/>
            <p:cNvSpPr>
              <a:spLocks noChangeShapeType="1"/>
            </p:cNvSpPr>
            <p:nvPr/>
          </p:nvSpPr>
          <p:spPr bwMode="auto">
            <a:xfrm flipH="1">
              <a:off x="3536" y="1888"/>
              <a:ext cx="416" cy="208"/>
            </a:xfrm>
            <a:prstGeom prst="line">
              <a:avLst/>
            </a:prstGeom>
            <a:noFill/>
            <a:ln w="50800">
              <a:solidFill>
                <a:srgbClr val="00FFE8"/>
              </a:solidFill>
              <a:round/>
              <a:headEnd/>
              <a:tailEnd type="triangle" w="med" len="med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511800" y="4216400"/>
            <a:ext cx="3473450" cy="2101850"/>
            <a:chOff x="3472" y="2656"/>
            <a:chExt cx="2188" cy="1324"/>
          </a:xfrm>
        </p:grpSpPr>
        <p:sp>
          <p:nvSpPr>
            <p:cNvPr id="50183" name="AutoShape 7"/>
            <p:cNvSpPr>
              <a:spLocks noChangeArrowheads="1"/>
            </p:cNvSpPr>
            <p:nvPr/>
          </p:nvSpPr>
          <p:spPr bwMode="auto">
            <a:xfrm>
              <a:off x="3940" y="2692"/>
              <a:ext cx="1720" cy="1288"/>
            </a:xfrm>
            <a:prstGeom prst="roundRect">
              <a:avLst>
                <a:gd name="adj" fmla="val 12495"/>
              </a:avLst>
            </a:prstGeom>
            <a:solidFill>
              <a:srgbClr val="FFFFCC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>
              <a:outerShdw dist="107763" dir="18900000" algn="ctr" rotWithShape="0">
                <a:srgbClr val="204115"/>
              </a:outerShdw>
            </a:effectLst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rgbClr val="FF0000"/>
                  </a:solidFill>
                </a:rPr>
                <a:t>Perishability</a:t>
              </a:r>
              <a:endParaRPr lang="en-US" sz="2500" b="1" dirty="0">
                <a:solidFill>
                  <a:schemeClr val="bg2"/>
                </a:solidFill>
              </a:endParaRPr>
            </a:p>
            <a:p>
              <a:pPr algn="ctr">
                <a:lnSpc>
                  <a:spcPct val="50000"/>
                </a:lnSpc>
                <a:defRPr/>
              </a:pPr>
              <a:endParaRPr lang="en-US" sz="2500" b="1" dirty="0">
                <a:solidFill>
                  <a:schemeClr val="bg2"/>
                </a:solidFill>
              </a:endParaRPr>
            </a:p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rgbClr val="FF0000"/>
                  </a:solidFill>
                </a:rPr>
                <a:t>Match supply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rgbClr val="FF0000"/>
                  </a:solidFill>
                </a:rPr>
                <a:t>and demand</a:t>
              </a:r>
            </a:p>
          </p:txBody>
        </p:sp>
        <p:sp>
          <p:nvSpPr>
            <p:cNvPr id="50184" name="Line 8"/>
            <p:cNvSpPr>
              <a:spLocks noChangeShapeType="1"/>
            </p:cNvSpPr>
            <p:nvPr/>
          </p:nvSpPr>
          <p:spPr bwMode="auto">
            <a:xfrm>
              <a:off x="3472" y="2656"/>
              <a:ext cx="448" cy="208"/>
            </a:xfrm>
            <a:prstGeom prst="line">
              <a:avLst/>
            </a:prstGeom>
            <a:noFill/>
            <a:ln w="50800">
              <a:solidFill>
                <a:srgbClr val="00FF00"/>
              </a:solidFill>
              <a:round/>
              <a:headEnd type="triangle" w="med" len="med"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58750" y="1225550"/>
            <a:ext cx="3321050" cy="2101850"/>
            <a:chOff x="100" y="772"/>
            <a:chExt cx="2092" cy="1324"/>
          </a:xfrm>
        </p:grpSpPr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>
              <a:off x="1840" y="1888"/>
              <a:ext cx="352" cy="208"/>
            </a:xfrm>
            <a:prstGeom prst="line">
              <a:avLst/>
            </a:prstGeom>
            <a:noFill/>
            <a:ln w="50800">
              <a:solidFill>
                <a:srgbClr val="B3B9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187" name="AutoShape 11"/>
            <p:cNvSpPr>
              <a:spLocks noChangeArrowheads="1"/>
            </p:cNvSpPr>
            <p:nvPr/>
          </p:nvSpPr>
          <p:spPr bwMode="auto">
            <a:xfrm>
              <a:off x="100" y="772"/>
              <a:ext cx="1720" cy="1288"/>
            </a:xfrm>
            <a:prstGeom prst="roundRect">
              <a:avLst>
                <a:gd name="adj" fmla="val 12495"/>
              </a:avLst>
            </a:prstGeom>
            <a:solidFill>
              <a:srgbClr val="FFCC99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>
              <a:outerShdw dist="107763" dir="18900000" algn="ctr" rotWithShape="0">
                <a:srgbClr val="714400"/>
              </a:outerShdw>
            </a:effectLst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rgbClr val="FF0000"/>
                  </a:solidFill>
                </a:rPr>
                <a:t>Intangibility</a:t>
              </a:r>
              <a:endParaRPr lang="en-US" sz="2500" b="1" dirty="0">
                <a:solidFill>
                  <a:schemeClr val="bg2"/>
                </a:solidFill>
              </a:endParaRPr>
            </a:p>
            <a:p>
              <a:pPr algn="ctr">
                <a:lnSpc>
                  <a:spcPct val="50000"/>
                </a:lnSpc>
                <a:defRPr/>
              </a:pPr>
              <a:endParaRPr lang="en-US" sz="2500" b="1" dirty="0">
                <a:solidFill>
                  <a:schemeClr val="bg2"/>
                </a:solidFill>
              </a:endParaRPr>
            </a:p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rgbClr val="FF0000"/>
                  </a:solidFill>
                </a:rPr>
                <a:t>Use cues to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rgbClr val="FF0000"/>
                  </a:solidFill>
                </a:rPr>
                <a:t>make it tangible</a:t>
              </a:r>
            </a:p>
            <a:p>
              <a:pPr algn="ctr">
                <a:lnSpc>
                  <a:spcPct val="75000"/>
                </a:lnSpc>
                <a:defRPr/>
              </a:pPr>
              <a:endParaRPr lang="en-US" sz="2500" b="1" dirty="0">
                <a:solidFill>
                  <a:srgbClr val="FF0000"/>
                </a:solidFill>
              </a:endParaRPr>
            </a:p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rgbClr val="FF0000"/>
                  </a:solidFill>
                </a:rPr>
                <a:t>Physical evidence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28600" y="4165600"/>
            <a:ext cx="3327400" cy="2298700"/>
            <a:chOff x="144" y="2624"/>
            <a:chExt cx="2096" cy="1448"/>
          </a:xfrm>
        </p:grpSpPr>
        <p:sp>
          <p:nvSpPr>
            <p:cNvPr id="50189" name="Line 13"/>
            <p:cNvSpPr>
              <a:spLocks noChangeShapeType="1"/>
            </p:cNvSpPr>
            <p:nvPr/>
          </p:nvSpPr>
          <p:spPr bwMode="auto">
            <a:xfrm flipV="1">
              <a:off x="1888" y="2624"/>
              <a:ext cx="352" cy="272"/>
            </a:xfrm>
            <a:prstGeom prst="line">
              <a:avLst/>
            </a:prstGeom>
            <a:noFill/>
            <a:ln w="50800">
              <a:solidFill>
                <a:srgbClr val="FF01FF"/>
              </a:solidFill>
              <a:round/>
              <a:headEnd/>
              <a:tailEnd type="triangle" w="med" len="med"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190" name="AutoShape 14"/>
            <p:cNvSpPr>
              <a:spLocks noChangeArrowheads="1"/>
            </p:cNvSpPr>
            <p:nvPr/>
          </p:nvSpPr>
          <p:spPr bwMode="auto">
            <a:xfrm>
              <a:off x="144" y="2784"/>
              <a:ext cx="1720" cy="1288"/>
            </a:xfrm>
            <a:prstGeom prst="roundRect">
              <a:avLst>
                <a:gd name="adj" fmla="val 12495"/>
              </a:avLst>
            </a:prstGeom>
            <a:solidFill>
              <a:srgbClr val="99CC00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>
              <a:outerShdw dist="107763" dir="18900000" algn="ctr" rotWithShape="0">
                <a:schemeClr val="folHlink"/>
              </a:outerShdw>
            </a:effectLst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rgbClr val="FF0000"/>
                  </a:solidFill>
                </a:rPr>
                <a:t>Variability</a:t>
              </a:r>
              <a:endParaRPr lang="en-US" sz="2500" b="1" dirty="0">
                <a:solidFill>
                  <a:srgbClr val="6E0043"/>
                </a:solidFill>
              </a:endParaRPr>
            </a:p>
            <a:p>
              <a:pPr algn="ctr">
                <a:lnSpc>
                  <a:spcPct val="45000"/>
                </a:lnSpc>
                <a:defRPr/>
              </a:pPr>
              <a:endParaRPr lang="en-US" sz="2500" b="1" dirty="0">
                <a:solidFill>
                  <a:srgbClr val="FF0101"/>
                </a:solidFill>
              </a:endParaRPr>
            </a:p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chemeClr val="bg2"/>
                  </a:solidFill>
                </a:rPr>
                <a:t>Standardize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chemeClr val="bg2"/>
                  </a:solidFill>
                </a:rPr>
                <a:t>service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chemeClr val="bg2"/>
                  </a:solidFill>
                </a:rPr>
                <a:t>production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en-US" sz="2500" b="1" dirty="0">
                  <a:solidFill>
                    <a:schemeClr val="bg2"/>
                  </a:solidFill>
                </a:rPr>
                <a:t>&amp; delivery</a:t>
              </a:r>
            </a:p>
          </p:txBody>
        </p:sp>
      </p:grpSp>
      <p:sp>
        <p:nvSpPr>
          <p:cNvPr id="12295" name="WordArt 15"/>
          <p:cNvSpPr>
            <a:spLocks noChangeArrowheads="1" noChangeShapeType="1" noTextEdit="1"/>
          </p:cNvSpPr>
          <p:nvPr/>
        </p:nvSpPr>
        <p:spPr bwMode="auto">
          <a:xfrm>
            <a:off x="1600200" y="0"/>
            <a:ext cx="5867400" cy="9525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4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Impact"/>
              </a:rPr>
              <a:t>Overcoming Service Challenges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42048" cy="74676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Classification of services</a:t>
            </a:r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533400" y="914400"/>
          <a:ext cx="7391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487363"/>
          </a:xfrm>
          <a:solidFill>
            <a:srgbClr val="FFFF00"/>
          </a:solidFill>
        </p:spPr>
        <p:txBody>
          <a:bodyPr/>
          <a:lstStyle/>
          <a:p>
            <a:pPr defTabSz="809625"/>
            <a:r>
              <a:rPr lang="en-US" sz="2400" b="1" smtClean="0">
                <a:solidFill>
                  <a:srgbClr val="FF0000"/>
                </a:solidFill>
                <a:cs typeface="Arial" charset="0"/>
              </a:rPr>
              <a:t>The Services  Triangle</a:t>
            </a:r>
          </a:p>
        </p:txBody>
      </p:sp>
      <p:sp>
        <p:nvSpPr>
          <p:cNvPr id="101379" name="Freeform 3"/>
          <p:cNvSpPr>
            <a:spLocks/>
          </p:cNvSpPr>
          <p:nvPr/>
        </p:nvSpPr>
        <p:spPr bwMode="auto">
          <a:xfrm>
            <a:off x="2297113" y="2319338"/>
            <a:ext cx="2271712" cy="3605212"/>
          </a:xfrm>
          <a:custGeom>
            <a:avLst/>
            <a:gdLst>
              <a:gd name="T0" fmla="*/ 2147483647 w 2829"/>
              <a:gd name="T1" fmla="*/ 2147483647 h 3161"/>
              <a:gd name="T2" fmla="*/ 0 w 2829"/>
              <a:gd name="T3" fmla="*/ 2147483647 h 3161"/>
              <a:gd name="T4" fmla="*/ 2147483647 w 2829"/>
              <a:gd name="T5" fmla="*/ 0 h 3161"/>
              <a:gd name="T6" fmla="*/ 2147483647 w 2829"/>
              <a:gd name="T7" fmla="*/ 2147483647 h 3161"/>
              <a:gd name="T8" fmla="*/ 2147483647 w 2829"/>
              <a:gd name="T9" fmla="*/ 2147483647 h 31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29"/>
              <a:gd name="T16" fmla="*/ 0 h 3161"/>
              <a:gd name="T17" fmla="*/ 2829 w 2829"/>
              <a:gd name="T18" fmla="*/ 3161 h 31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29" h="3161">
                <a:moveTo>
                  <a:pt x="943" y="2709"/>
                </a:moveTo>
                <a:lnTo>
                  <a:pt x="0" y="3161"/>
                </a:lnTo>
                <a:lnTo>
                  <a:pt x="2829" y="0"/>
                </a:lnTo>
                <a:lnTo>
                  <a:pt x="2829" y="631"/>
                </a:lnTo>
                <a:lnTo>
                  <a:pt x="943" y="2709"/>
                </a:lnTo>
                <a:close/>
              </a:path>
            </a:pathLst>
          </a:custGeom>
          <a:solidFill>
            <a:schemeClr val="accent2"/>
          </a:solidFill>
          <a:ln w="11176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380" name="Freeform 4"/>
          <p:cNvSpPr>
            <a:spLocks/>
          </p:cNvSpPr>
          <p:nvPr/>
        </p:nvSpPr>
        <p:spPr bwMode="auto">
          <a:xfrm>
            <a:off x="2366963" y="5513388"/>
            <a:ext cx="4411662" cy="412750"/>
          </a:xfrm>
          <a:custGeom>
            <a:avLst/>
            <a:gdLst>
              <a:gd name="T0" fmla="*/ 2147483647 w 5564"/>
              <a:gd name="T1" fmla="*/ 0 h 451"/>
              <a:gd name="T2" fmla="*/ 2147483647 w 5564"/>
              <a:gd name="T3" fmla="*/ 0 h 451"/>
              <a:gd name="T4" fmla="*/ 2147483647 w 5564"/>
              <a:gd name="T5" fmla="*/ 2147483647 h 451"/>
              <a:gd name="T6" fmla="*/ 0 w 5564"/>
              <a:gd name="T7" fmla="*/ 2147483647 h 451"/>
              <a:gd name="T8" fmla="*/ 2147483647 w 5564"/>
              <a:gd name="T9" fmla="*/ 0 h 4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64"/>
              <a:gd name="T16" fmla="*/ 0 h 451"/>
              <a:gd name="T17" fmla="*/ 5564 w 5564"/>
              <a:gd name="T18" fmla="*/ 451 h 4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64" h="451">
                <a:moveTo>
                  <a:pt x="944" y="0"/>
                </a:moveTo>
                <a:lnTo>
                  <a:pt x="4620" y="0"/>
                </a:lnTo>
                <a:lnTo>
                  <a:pt x="5564" y="451"/>
                </a:lnTo>
                <a:lnTo>
                  <a:pt x="0" y="451"/>
                </a:lnTo>
                <a:lnTo>
                  <a:pt x="944" y="0"/>
                </a:lnTo>
                <a:close/>
              </a:path>
            </a:pathLst>
          </a:custGeom>
          <a:solidFill>
            <a:schemeClr val="bg1"/>
          </a:solidFill>
          <a:ln w="11176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381" name="Freeform 5"/>
          <p:cNvSpPr>
            <a:spLocks/>
          </p:cNvSpPr>
          <p:nvPr/>
        </p:nvSpPr>
        <p:spPr bwMode="auto">
          <a:xfrm>
            <a:off x="4652963" y="2319338"/>
            <a:ext cx="2201862" cy="3605212"/>
          </a:xfrm>
          <a:custGeom>
            <a:avLst/>
            <a:gdLst>
              <a:gd name="T0" fmla="*/ 2147483647 w 2829"/>
              <a:gd name="T1" fmla="*/ 2147483647 h 3161"/>
              <a:gd name="T2" fmla="*/ 2147483647 w 2829"/>
              <a:gd name="T3" fmla="*/ 2147483647 h 3161"/>
              <a:gd name="T4" fmla="*/ 0 w 2829"/>
              <a:gd name="T5" fmla="*/ 0 h 3161"/>
              <a:gd name="T6" fmla="*/ 0 w 2829"/>
              <a:gd name="T7" fmla="*/ 2147483647 h 3161"/>
              <a:gd name="T8" fmla="*/ 2147483647 w 2829"/>
              <a:gd name="T9" fmla="*/ 2147483647 h 31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29"/>
              <a:gd name="T16" fmla="*/ 0 h 3161"/>
              <a:gd name="T17" fmla="*/ 2829 w 2829"/>
              <a:gd name="T18" fmla="*/ 3161 h 31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29" h="3161">
                <a:moveTo>
                  <a:pt x="1887" y="2709"/>
                </a:moveTo>
                <a:lnTo>
                  <a:pt x="2829" y="3161"/>
                </a:lnTo>
                <a:lnTo>
                  <a:pt x="0" y="0"/>
                </a:lnTo>
                <a:lnTo>
                  <a:pt x="0" y="631"/>
                </a:lnTo>
                <a:lnTo>
                  <a:pt x="1887" y="2709"/>
                </a:lnTo>
                <a:close/>
              </a:path>
            </a:pathLst>
          </a:custGeom>
          <a:solidFill>
            <a:schemeClr val="accent1"/>
          </a:solidFill>
          <a:ln w="11176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412750" y="3638550"/>
            <a:ext cx="3154363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02161" tIns="50184" rIns="102161" bIns="50184">
            <a:spAutoFit/>
          </a:bodyPr>
          <a:lstStyle/>
          <a:p>
            <a:pPr algn="ctr" defTabSz="1031875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300" b="1">
                <a:solidFill>
                  <a:srgbClr val="046436"/>
                </a:solidFill>
              </a:rPr>
              <a:t>Internal Marketing</a:t>
            </a:r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auto">
          <a:xfrm>
            <a:off x="2635250" y="5956300"/>
            <a:ext cx="3768725" cy="4206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02161" tIns="50184" rIns="102161" bIns="50184">
            <a:spAutoFit/>
          </a:bodyPr>
          <a:lstStyle/>
          <a:p>
            <a:pPr algn="ctr" defTabSz="1031875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300" b="1">
                <a:solidFill>
                  <a:srgbClr val="046436"/>
                </a:solidFill>
              </a:rPr>
              <a:t>Interactive Marketing</a:t>
            </a:r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5683250" y="3638550"/>
            <a:ext cx="301625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02161" tIns="50184" rIns="102161" bIns="50184">
            <a:spAutoFit/>
          </a:bodyPr>
          <a:lstStyle/>
          <a:p>
            <a:pPr algn="ctr" defTabSz="1031875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300" b="1">
                <a:solidFill>
                  <a:srgbClr val="046436"/>
                </a:solidFill>
              </a:rPr>
              <a:t>External Marketing</a:t>
            </a:r>
          </a:p>
        </p:txBody>
      </p:sp>
      <p:sp>
        <p:nvSpPr>
          <p:cNvPr id="101385" name="Rectangle 9"/>
          <p:cNvSpPr>
            <a:spLocks noChangeArrowheads="1"/>
          </p:cNvSpPr>
          <p:nvPr/>
        </p:nvSpPr>
        <p:spPr bwMode="auto">
          <a:xfrm>
            <a:off x="3444875" y="1484313"/>
            <a:ext cx="2282825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2161" tIns="50184" rIns="102161" bIns="50184">
            <a:spAutoFit/>
          </a:bodyPr>
          <a:lstStyle/>
          <a:p>
            <a:pPr algn="ctr" defTabSz="1031875" eaLnBrk="0" hangingPunct="0">
              <a:lnSpc>
                <a:spcPct val="90000"/>
              </a:lnSpc>
            </a:pPr>
            <a:r>
              <a:rPr lang="en-US" sz="2400" b="1"/>
              <a:t>Company</a:t>
            </a:r>
          </a:p>
          <a:p>
            <a:pPr algn="ctr" defTabSz="1031875" eaLnBrk="0" hangingPunct="0">
              <a:lnSpc>
                <a:spcPct val="90000"/>
              </a:lnSpc>
            </a:pPr>
            <a:r>
              <a:rPr lang="en-US" sz="2400" b="1"/>
              <a:t>(Management</a:t>
            </a:r>
            <a:r>
              <a:rPr lang="en-US" sz="2700" b="1"/>
              <a:t>)</a:t>
            </a:r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6869113" y="5564188"/>
            <a:ext cx="1971675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2161" tIns="50184" rIns="102161" bIns="50184">
            <a:spAutoFit/>
          </a:bodyPr>
          <a:lstStyle/>
          <a:p>
            <a:pPr defTabSz="1031875" eaLnBrk="0" hangingPunct="0">
              <a:lnSpc>
                <a:spcPct val="90000"/>
              </a:lnSpc>
            </a:pPr>
            <a:r>
              <a:rPr lang="en-US" sz="2700" b="1"/>
              <a:t>Customers</a:t>
            </a:r>
          </a:p>
        </p:txBody>
      </p:sp>
      <p:sp>
        <p:nvSpPr>
          <p:cNvPr id="101387" name="Rectangle 11"/>
          <p:cNvSpPr>
            <a:spLocks noChangeArrowheads="1"/>
          </p:cNvSpPr>
          <p:nvPr/>
        </p:nvSpPr>
        <p:spPr bwMode="auto">
          <a:xfrm>
            <a:off x="296863" y="5561013"/>
            <a:ext cx="1989137" cy="48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2161" tIns="50184" rIns="102161" bIns="50184">
            <a:spAutoFit/>
          </a:bodyPr>
          <a:lstStyle/>
          <a:p>
            <a:pPr defTabSz="1031875" eaLnBrk="0" hangingPunct="0">
              <a:lnSpc>
                <a:spcPct val="90000"/>
              </a:lnSpc>
            </a:pPr>
            <a:r>
              <a:rPr lang="en-US" sz="2700" b="1"/>
              <a:t>Employees</a:t>
            </a:r>
          </a:p>
        </p:txBody>
      </p:sp>
      <p:sp>
        <p:nvSpPr>
          <p:cNvPr id="101388" name="Rectangle 12"/>
          <p:cNvSpPr>
            <a:spLocks noChangeArrowheads="1"/>
          </p:cNvSpPr>
          <p:nvPr/>
        </p:nvSpPr>
        <p:spPr bwMode="auto">
          <a:xfrm>
            <a:off x="623888" y="3967163"/>
            <a:ext cx="2773362" cy="357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2161" tIns="50184" rIns="102161" bIns="50184">
            <a:spAutoFit/>
          </a:bodyPr>
          <a:lstStyle/>
          <a:p>
            <a:pPr algn="ctr" defTabSz="1031875" eaLnBrk="0" hangingPunct="0">
              <a:lnSpc>
                <a:spcPct val="90000"/>
              </a:lnSpc>
            </a:pPr>
            <a:r>
              <a:rPr lang="en-US" i="1"/>
              <a:t>“Enabling the promise”</a:t>
            </a:r>
          </a:p>
        </p:txBody>
      </p:sp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2889250" y="6284913"/>
            <a:ext cx="3217863" cy="357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2161" tIns="50184" rIns="102161" bIns="50184">
            <a:spAutoFit/>
          </a:bodyPr>
          <a:lstStyle/>
          <a:p>
            <a:pPr algn="ctr" defTabSz="1031875" eaLnBrk="0" hangingPunct="0">
              <a:lnSpc>
                <a:spcPct val="90000"/>
              </a:lnSpc>
            </a:pPr>
            <a:r>
              <a:rPr lang="en-US" i="1"/>
              <a:t>“Delivering the promise”</a:t>
            </a:r>
          </a:p>
        </p:txBody>
      </p:sp>
      <p:sp>
        <p:nvSpPr>
          <p:cNvPr id="101390" name="Rectangle 14"/>
          <p:cNvSpPr>
            <a:spLocks noChangeArrowheads="1"/>
          </p:cNvSpPr>
          <p:nvPr/>
        </p:nvSpPr>
        <p:spPr bwMode="auto">
          <a:xfrm>
            <a:off x="5937250" y="3965575"/>
            <a:ext cx="2560638" cy="357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2161" tIns="50184" rIns="102161" bIns="50184">
            <a:spAutoFit/>
          </a:bodyPr>
          <a:lstStyle/>
          <a:p>
            <a:pPr algn="ctr" defTabSz="1031875" eaLnBrk="0" hangingPunct="0">
              <a:lnSpc>
                <a:spcPct val="90000"/>
              </a:lnSpc>
            </a:pPr>
            <a:r>
              <a:rPr lang="en-US" i="1"/>
              <a:t>“Making the promise”</a:t>
            </a:r>
          </a:p>
        </p:txBody>
      </p:sp>
      <p:sp>
        <p:nvSpPr>
          <p:cNvPr id="101391" name="Text Box 15"/>
          <p:cNvSpPr txBox="1">
            <a:spLocks noChangeArrowheads="1"/>
          </p:cNvSpPr>
          <p:nvPr/>
        </p:nvSpPr>
        <p:spPr bwMode="auto">
          <a:xfrm>
            <a:off x="0" y="53340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Service triangle is a strategic  framework which visually reinforces the importance of people in the ability of firms to keep their promises  and succeed in building customer relationships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1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1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1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1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1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1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1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1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1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1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1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1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1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1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1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1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1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1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animBg="1"/>
      <p:bldP spid="101380" grpId="0" animBg="1"/>
      <p:bldP spid="101381" grpId="0" animBg="1"/>
      <p:bldP spid="101382" grpId="0" build="p"/>
      <p:bldP spid="101383" grpId="0" build="p"/>
      <p:bldP spid="101384" grpId="0" build="p"/>
      <p:bldP spid="101385" grpId="0" build="p"/>
      <p:bldP spid="101386" grpId="0" build="p"/>
      <p:bldP spid="101387" grpId="0" build="p"/>
      <p:bldP spid="101388" grpId="0" build="p"/>
      <p:bldP spid="101389" grpId="0" build="p"/>
      <p:bldP spid="101390" grpId="0" build="p"/>
      <p:bldP spid="1013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Profit Chain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8763000" cy="5102225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theme/theme1.xml><?xml version="1.0" encoding="utf-8"?>
<a:theme xmlns:a="http://schemas.openxmlformats.org/drawingml/2006/main" name="Theme10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0</TotalTime>
  <Words>220</Words>
  <Application>Microsoft Office PowerPoint</Application>
  <PresentationFormat>On-screen Show (4:3)</PresentationFormat>
  <Paragraphs>73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Theme10</vt:lpstr>
      <vt:lpstr>What is a Service?</vt:lpstr>
      <vt:lpstr>Difference between goods and services</vt:lpstr>
      <vt:lpstr>Distinctive Characteristics/features  of Services</vt:lpstr>
      <vt:lpstr>Slide 4</vt:lpstr>
      <vt:lpstr>Classification of services</vt:lpstr>
      <vt:lpstr>The Services  Triangle</vt:lpstr>
      <vt:lpstr>Service Profit Chain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Service?</dc:title>
  <dc:creator>Shetty</dc:creator>
  <cp:lastModifiedBy>Shetty</cp:lastModifiedBy>
  <cp:revision>1</cp:revision>
  <dcterms:created xsi:type="dcterms:W3CDTF">2006-08-16T00:00:00Z</dcterms:created>
  <dcterms:modified xsi:type="dcterms:W3CDTF">2024-05-14T05:00:04Z</dcterms:modified>
</cp:coreProperties>
</file>